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2" r:id="rId1"/>
  </p:sldMasterIdLst>
  <p:notesMasterIdLst>
    <p:notesMasterId r:id="rId11"/>
  </p:notesMasterIdLst>
  <p:sldIdLst>
    <p:sldId id="277" r:id="rId2"/>
    <p:sldId id="260" r:id="rId3"/>
    <p:sldId id="268" r:id="rId4"/>
    <p:sldId id="270" r:id="rId5"/>
    <p:sldId id="271" r:id="rId6"/>
    <p:sldId id="272" r:id="rId7"/>
    <p:sldId id="274" r:id="rId8"/>
    <p:sldId id="275" r:id="rId9"/>
    <p:sldId id="276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B8EB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868"/>
    <p:restoredTop sz="94615"/>
  </p:normalViewPr>
  <p:slideViewPr>
    <p:cSldViewPr snapToGrid="0" snapToObjects="1">
      <p:cViewPr>
        <p:scale>
          <a:sx n="58" d="100"/>
          <a:sy n="58" d="100"/>
        </p:scale>
        <p:origin x="1552" y="1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CDEFA0-27B2-9549-97D7-8D577A463B32}" type="datetimeFigureOut">
              <a:rPr lang="en-US" smtClean="0"/>
              <a:t>2/4/23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EC790F-E795-D543-AE8E-3B12D9FF5A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717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A347EA-15D5-4940-9FA3-A8ECCE89A254}" type="datetimeFigureOut">
              <a:rPr lang="en-US" smtClean="0"/>
              <a:t>2/4/23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2732F-B01D-A844-A111-3FC02CABC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1631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A347EA-15D5-4940-9FA3-A8ECCE89A254}" type="datetimeFigureOut">
              <a:rPr lang="en-US" smtClean="0"/>
              <a:t>2/4/23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2732F-B01D-A844-A111-3FC02CABC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5690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A347EA-15D5-4940-9FA3-A8ECCE89A254}" type="datetimeFigureOut">
              <a:rPr lang="en-US" smtClean="0"/>
              <a:t>2/4/23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2732F-B01D-A844-A111-3FC02CABC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3532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-1" y="-1"/>
            <a:ext cx="510988" cy="68580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770836" y="1221868"/>
            <a:ext cx="9758211" cy="4455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667"/>
          <a:stretch/>
        </p:blipFill>
        <p:spPr>
          <a:xfrm>
            <a:off x="-2" y="2668"/>
            <a:ext cx="12192001" cy="6692054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10690411" y="5486400"/>
            <a:ext cx="1205497" cy="10907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0" y="4080629"/>
            <a:ext cx="12203014" cy="277737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758266" y="4704684"/>
            <a:ext cx="6748176" cy="781716"/>
          </a:xfrm>
          <a:ln>
            <a:noFill/>
          </a:ln>
        </p:spPr>
        <p:txBody>
          <a:bodyPr anchor="ctr">
            <a:normAutofit/>
          </a:bodyPr>
          <a:lstStyle>
            <a:lvl1pPr algn="r">
              <a:defRPr sz="4000">
                <a:solidFill>
                  <a:srgbClr val="1B8EBA"/>
                </a:solidFill>
              </a:defRPr>
            </a:lvl1pPr>
          </a:lstStyle>
          <a:p>
            <a:r>
              <a:rPr lang="en-US" dirty="0"/>
              <a:t>Title of Presentation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idx="1"/>
          </p:nvPr>
        </p:nvSpPr>
        <p:spPr>
          <a:xfrm>
            <a:off x="990842" y="5572172"/>
            <a:ext cx="10515600" cy="911646"/>
          </a:xfrm>
        </p:spPr>
        <p:txBody>
          <a:bodyPr anchor="ctr">
            <a:noAutofit/>
          </a:bodyPr>
          <a:lstStyle>
            <a:lvl1pPr marL="0" indent="0" algn="r">
              <a:buNone/>
              <a:defRPr sz="6000">
                <a:solidFill>
                  <a:srgbClr val="1B8EBA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2"/>
          <p:cNvSpPr>
            <a:spLocks noGrp="1"/>
          </p:cNvSpPr>
          <p:nvPr>
            <p:ph type="body" idx="10"/>
          </p:nvPr>
        </p:nvSpPr>
        <p:spPr>
          <a:xfrm>
            <a:off x="990842" y="4013953"/>
            <a:ext cx="10515600" cy="911646"/>
          </a:xfrm>
        </p:spPr>
        <p:txBody>
          <a:bodyPr anchor="ctr">
            <a:noAutofit/>
          </a:bodyPr>
          <a:lstStyle>
            <a:lvl1pPr marL="0" indent="0" algn="r"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73082" y="2801273"/>
            <a:ext cx="2476941" cy="2468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8846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-1" y="-1"/>
            <a:ext cx="510988" cy="68580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770836" y="1221868"/>
            <a:ext cx="9758211" cy="4455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4" t="29215" r="17350" b="9245"/>
          <a:stretch/>
        </p:blipFill>
        <p:spPr>
          <a:xfrm>
            <a:off x="-2" y="-203200"/>
            <a:ext cx="12192002" cy="6258943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10690411" y="5486400"/>
            <a:ext cx="1205497" cy="10907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0" y="4080629"/>
            <a:ext cx="12203014" cy="277737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itle 1"/>
          <p:cNvSpPr>
            <a:spLocks noGrp="1"/>
          </p:cNvSpPr>
          <p:nvPr>
            <p:ph type="ctrTitle" hasCustomPrompt="1"/>
          </p:nvPr>
        </p:nvSpPr>
        <p:spPr>
          <a:xfrm>
            <a:off x="4758266" y="4704684"/>
            <a:ext cx="6748176" cy="781716"/>
          </a:xfrm>
          <a:ln>
            <a:noFill/>
          </a:ln>
        </p:spPr>
        <p:txBody>
          <a:bodyPr anchor="ctr">
            <a:normAutofit/>
          </a:bodyPr>
          <a:lstStyle>
            <a:lvl1pPr algn="r">
              <a:defRPr sz="4000">
                <a:solidFill>
                  <a:srgbClr val="1B8EBA"/>
                </a:solidFill>
              </a:defRPr>
            </a:lvl1pPr>
          </a:lstStyle>
          <a:p>
            <a:r>
              <a:rPr lang="en-US" dirty="0"/>
              <a:t>Title of Presentation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idx="1"/>
          </p:nvPr>
        </p:nvSpPr>
        <p:spPr>
          <a:xfrm>
            <a:off x="990842" y="5572172"/>
            <a:ext cx="10515600" cy="911646"/>
          </a:xfrm>
        </p:spPr>
        <p:txBody>
          <a:bodyPr anchor="ctr">
            <a:noAutofit/>
          </a:bodyPr>
          <a:lstStyle>
            <a:lvl1pPr marL="0" indent="0" algn="r">
              <a:buNone/>
              <a:defRPr sz="6000">
                <a:solidFill>
                  <a:srgbClr val="1B8EBA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0"/>
          </p:nvPr>
        </p:nvSpPr>
        <p:spPr>
          <a:xfrm>
            <a:off x="990842" y="4013953"/>
            <a:ext cx="10515600" cy="911646"/>
          </a:xfrm>
        </p:spPr>
        <p:txBody>
          <a:bodyPr anchor="ctr">
            <a:noAutofit/>
          </a:bodyPr>
          <a:lstStyle>
            <a:lvl1pPr marL="0" indent="0" algn="r"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73082" y="2801273"/>
            <a:ext cx="2476941" cy="246812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-1" y="-1"/>
            <a:ext cx="510988" cy="68580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770836" y="1221868"/>
            <a:ext cx="9758211" cy="4455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562"/>
          <a:stretch/>
        </p:blipFill>
        <p:spPr>
          <a:xfrm>
            <a:off x="-1" y="-1"/>
            <a:ext cx="12192001" cy="6375401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10690411" y="5486400"/>
            <a:ext cx="1205497" cy="10907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0" y="4080629"/>
            <a:ext cx="12203014" cy="277737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itle 1"/>
          <p:cNvSpPr>
            <a:spLocks noGrp="1"/>
          </p:cNvSpPr>
          <p:nvPr>
            <p:ph type="ctrTitle" hasCustomPrompt="1"/>
          </p:nvPr>
        </p:nvSpPr>
        <p:spPr>
          <a:xfrm>
            <a:off x="4758266" y="4704684"/>
            <a:ext cx="6748176" cy="781716"/>
          </a:xfrm>
          <a:ln>
            <a:noFill/>
          </a:ln>
        </p:spPr>
        <p:txBody>
          <a:bodyPr anchor="ctr">
            <a:normAutofit/>
          </a:bodyPr>
          <a:lstStyle>
            <a:lvl1pPr algn="r">
              <a:defRPr sz="4000">
                <a:solidFill>
                  <a:srgbClr val="1B8EBA"/>
                </a:solidFill>
              </a:defRPr>
            </a:lvl1pPr>
          </a:lstStyle>
          <a:p>
            <a:r>
              <a:rPr lang="en-US" dirty="0"/>
              <a:t>Title of Presentation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90842" y="5572172"/>
            <a:ext cx="10515600" cy="911646"/>
          </a:xfrm>
        </p:spPr>
        <p:txBody>
          <a:bodyPr anchor="ctr">
            <a:noAutofit/>
          </a:bodyPr>
          <a:lstStyle>
            <a:lvl1pPr marL="0" indent="0" algn="r">
              <a:buNone/>
              <a:defRPr sz="6000">
                <a:solidFill>
                  <a:srgbClr val="1B8EBA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2"/>
          <p:cNvSpPr>
            <a:spLocks noGrp="1"/>
          </p:cNvSpPr>
          <p:nvPr>
            <p:ph type="body" idx="10"/>
          </p:nvPr>
        </p:nvSpPr>
        <p:spPr>
          <a:xfrm>
            <a:off x="990842" y="4002936"/>
            <a:ext cx="10515600" cy="911646"/>
          </a:xfrm>
        </p:spPr>
        <p:txBody>
          <a:bodyPr anchor="ctr">
            <a:noAutofit/>
          </a:bodyPr>
          <a:lstStyle>
            <a:lvl1pPr marL="0" indent="0" algn="r"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73082" y="2801273"/>
            <a:ext cx="2476941" cy="246812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-1" y="-1"/>
            <a:ext cx="510988" cy="68580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770836" y="1221868"/>
            <a:ext cx="9758211" cy="4455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153"/>
          <a:stretch/>
        </p:blipFill>
        <p:spPr>
          <a:xfrm>
            <a:off x="0" y="-2"/>
            <a:ext cx="12203014" cy="6577151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10690411" y="5486400"/>
            <a:ext cx="1205497" cy="10907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0" y="4080629"/>
            <a:ext cx="12203014" cy="277737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1"/>
          <p:cNvSpPr>
            <a:spLocks noGrp="1"/>
          </p:cNvSpPr>
          <p:nvPr>
            <p:ph type="ctrTitle" hasCustomPrompt="1"/>
          </p:nvPr>
        </p:nvSpPr>
        <p:spPr>
          <a:xfrm>
            <a:off x="4758266" y="4704684"/>
            <a:ext cx="6748176" cy="781716"/>
          </a:xfrm>
          <a:ln>
            <a:noFill/>
          </a:ln>
        </p:spPr>
        <p:txBody>
          <a:bodyPr anchor="ctr">
            <a:normAutofit/>
          </a:bodyPr>
          <a:lstStyle>
            <a:lvl1pPr algn="r">
              <a:defRPr sz="4000">
                <a:solidFill>
                  <a:srgbClr val="1B8EBA"/>
                </a:solidFill>
              </a:defRPr>
            </a:lvl1pPr>
          </a:lstStyle>
          <a:p>
            <a:r>
              <a:rPr lang="en-US" dirty="0"/>
              <a:t>Title of Presentation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idx="1"/>
          </p:nvPr>
        </p:nvSpPr>
        <p:spPr>
          <a:xfrm>
            <a:off x="990842" y="5572172"/>
            <a:ext cx="10515600" cy="911646"/>
          </a:xfrm>
        </p:spPr>
        <p:txBody>
          <a:bodyPr anchor="ctr">
            <a:noAutofit/>
          </a:bodyPr>
          <a:lstStyle>
            <a:lvl1pPr marL="0" indent="0" algn="r">
              <a:buNone/>
              <a:defRPr sz="6000">
                <a:solidFill>
                  <a:srgbClr val="1B8EBA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2"/>
          <p:cNvSpPr>
            <a:spLocks noGrp="1"/>
          </p:cNvSpPr>
          <p:nvPr>
            <p:ph type="body" idx="10"/>
          </p:nvPr>
        </p:nvSpPr>
        <p:spPr>
          <a:xfrm>
            <a:off x="990842" y="4013953"/>
            <a:ext cx="10515600" cy="911646"/>
          </a:xfrm>
        </p:spPr>
        <p:txBody>
          <a:bodyPr anchor="ctr">
            <a:noAutofit/>
          </a:bodyPr>
          <a:lstStyle>
            <a:lvl1pPr marL="0" indent="0" algn="r"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73082" y="2801273"/>
            <a:ext cx="2476941" cy="246812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A347EA-15D5-4940-9FA3-A8ECCE89A254}" type="datetimeFigureOut">
              <a:rPr lang="en-US" smtClean="0"/>
              <a:t>2/4/23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2732F-B01D-A844-A111-3FC02CABC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010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A347EA-15D5-4940-9FA3-A8ECCE89A254}" type="datetimeFigureOut">
              <a:rPr lang="en-US" smtClean="0"/>
              <a:t>2/4/23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2732F-B01D-A844-A111-3FC02CABC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8906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A347EA-15D5-4940-9FA3-A8ECCE89A254}" type="datetimeFigureOut">
              <a:rPr lang="en-US" smtClean="0"/>
              <a:t>2/4/23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2732F-B01D-A844-A111-3FC02CABC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1087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A347EA-15D5-4940-9FA3-A8ECCE89A254}" type="datetimeFigureOut">
              <a:rPr lang="en-US" smtClean="0"/>
              <a:t>2/4/23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2732F-B01D-A844-A111-3FC02CABC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4829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A347EA-15D5-4940-9FA3-A8ECCE89A254}" type="datetimeFigureOut">
              <a:rPr lang="en-US" smtClean="0"/>
              <a:t>2/4/23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2732F-B01D-A844-A111-3FC02CABC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6277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A347EA-15D5-4940-9FA3-A8ECCE89A254}" type="datetimeFigureOut">
              <a:rPr lang="en-US" smtClean="0"/>
              <a:t>2/4/23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2732F-B01D-A844-A111-3FC02CABC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3738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A347EA-15D5-4940-9FA3-A8ECCE89A254}" type="datetimeFigureOut">
              <a:rPr lang="en-US" smtClean="0"/>
              <a:t>2/4/23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2732F-B01D-A844-A111-3FC02CABC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8688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A347EA-15D5-4940-9FA3-A8ECCE89A254}" type="datetimeFigureOut">
              <a:rPr lang="en-US" smtClean="0"/>
              <a:t>2/4/23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2732F-B01D-A844-A111-3FC02CABC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3330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A347EA-15D5-4940-9FA3-A8ECCE89A254}" type="datetimeFigureOut">
              <a:rPr lang="en-US" smtClean="0"/>
              <a:t>2/4/23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62732F-B01D-A844-A111-3FC02CABC721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C8CC82B-951C-3741-9AF2-0C68B44BFC94}"/>
              </a:ext>
            </a:extLst>
          </p:cNvPr>
          <p:cNvSpPr/>
          <p:nvPr userDrawn="1"/>
        </p:nvSpPr>
        <p:spPr>
          <a:xfrm>
            <a:off x="824751" y="1317809"/>
            <a:ext cx="9540498" cy="6723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887A650-4D51-464A-9348-B2EE54FA57C9}"/>
              </a:ext>
            </a:extLst>
          </p:cNvPr>
          <p:cNvSpPr/>
          <p:nvPr userDrawn="1"/>
        </p:nvSpPr>
        <p:spPr>
          <a:xfrm rot="16200000">
            <a:off x="-3306952" y="3306951"/>
            <a:ext cx="6858000" cy="2440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CDC0AF34-625F-E64E-8AFF-D4450E1BFBC9}"/>
              </a:ext>
            </a:extLst>
          </p:cNvPr>
          <p:cNvSpPr txBox="1">
            <a:spLocks/>
          </p:cNvSpPr>
          <p:nvPr userDrawn="1"/>
        </p:nvSpPr>
        <p:spPr>
          <a:xfrm>
            <a:off x="530676" y="6176963"/>
            <a:ext cx="440561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13DD706-252C-A14A-8D07-E25E951FF1E1}" type="slidenum">
              <a:rPr lang="en-US" sz="1400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25635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49" r:id="rId12"/>
    <p:sldLayoutId id="2147483660" r:id="rId13"/>
    <p:sldLayoutId id="2147483661" r:id="rId14"/>
    <p:sldLayoutId id="2147483662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C5ABA6-61E0-B449-B829-EB5072C9892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Loan Default Case</a:t>
            </a:r>
          </a:p>
        </p:txBody>
      </p:sp>
    </p:spTree>
    <p:extLst>
      <p:ext uri="{BB962C8B-B14F-4D97-AF65-F5344CB8AC3E}">
        <p14:creationId xmlns:p14="http://schemas.microsoft.com/office/powerpoint/2010/main" val="10162390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978B82"/>
                </a:solidFill>
                <a:latin typeface="Domine" panose="02040503040403060204" pitchFamily="18" charset="0"/>
              </a:rPr>
              <a:t>Business Understanding/Deployment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703730" y="1691155"/>
            <a:ext cx="9323139" cy="4351338"/>
          </a:xfrm>
        </p:spPr>
        <p:txBody>
          <a:bodyPr>
            <a:normAutofit/>
          </a:bodyPr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600" b="1" dirty="0">
                <a:solidFill>
                  <a:srgbClr val="3154A4"/>
                </a:solidFill>
                <a:latin typeface="Domine" panose="02040503040403060204" pitchFamily="18" charset="0"/>
              </a:rPr>
              <a:t>Goal: </a:t>
            </a:r>
            <a:r>
              <a:rPr lang="en-US" sz="2600" dirty="0">
                <a:solidFill>
                  <a:srgbClr val="3154A4"/>
                </a:solidFill>
                <a:latin typeface="Domine" panose="02040503040403060204" pitchFamily="18" charset="0"/>
              </a:rPr>
              <a:t>Maximize Profit for a Bank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2600" dirty="0">
              <a:solidFill>
                <a:srgbClr val="3154A4"/>
              </a:solidFill>
              <a:latin typeface="Domine" panose="02040503040403060204" pitchFamily="18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600" b="1" dirty="0">
                <a:solidFill>
                  <a:srgbClr val="3154A4"/>
                </a:solidFill>
                <a:latin typeface="Domine" panose="02040503040403060204" pitchFamily="18" charset="0"/>
              </a:rPr>
              <a:t>Ideas to Proceed?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600" dirty="0">
                <a:solidFill>
                  <a:srgbClr val="3154A4"/>
                </a:solidFill>
                <a:latin typeface="Domine" panose="02040503040403060204" pitchFamily="18" charset="0"/>
              </a:rPr>
              <a:t>Identify the customers who would be least likely to default. 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rgbClr val="3154A4"/>
                </a:solidFill>
                <a:latin typeface="Domine" panose="02040503040403060204" pitchFamily="18" charset="0"/>
              </a:rPr>
              <a:t>Choose a threshold that will help banks to maximize profit 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2600" dirty="0">
              <a:solidFill>
                <a:srgbClr val="3154A4"/>
              </a:solidFill>
              <a:latin typeface="Domine" panose="02040503040403060204" pitchFamily="18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600" b="1" dirty="0">
                <a:solidFill>
                  <a:srgbClr val="3154A4"/>
                </a:solidFill>
                <a:latin typeface="Domine" panose="02040503040403060204" pitchFamily="18" charset="0"/>
              </a:rPr>
              <a:t>Deployment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900" dirty="0">
                <a:solidFill>
                  <a:srgbClr val="3154A4"/>
                </a:solidFill>
                <a:latin typeface="Domine" panose="02040503040403060204" pitchFamily="18" charset="0"/>
              </a:rPr>
              <a:t>Providing the tool/model that will help banks screen customers more efficiently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EB4259-98D1-A34F-BEAC-228C3B1319D6}"/>
              </a:ext>
            </a:extLst>
          </p:cNvPr>
          <p:cNvSpPr txBox="1">
            <a:spLocks/>
          </p:cNvSpPr>
          <p:nvPr/>
        </p:nvSpPr>
        <p:spPr>
          <a:xfrm>
            <a:off x="530676" y="6176963"/>
            <a:ext cx="440561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13DD706-252C-A14A-8D07-E25E951FF1E1}" type="slidenum">
              <a:rPr lang="en-US" sz="1400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2</a:t>
            </a:fld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46809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C5508D-9053-A445-AE36-65760AB05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Understanding/Preparation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E22EA9-7FA1-9C46-B939-EC4B49A500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3730" y="1691155"/>
            <a:ext cx="9648584" cy="480172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122 features (number of original features) ; 54 features (post-cleaning)</a:t>
            </a:r>
          </a:p>
          <a:p>
            <a:r>
              <a:rPr lang="en-US" dirty="0"/>
              <a:t>307,511 observations (number of customers in the dataset); 182,322 observations (post cleaning)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b="1" dirty="0"/>
              <a:t>Target Variable: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Defaulter (yes/no)</a:t>
            </a:r>
          </a:p>
          <a:p>
            <a:pPr marL="0" indent="0">
              <a:buNone/>
            </a:pPr>
            <a:r>
              <a:rPr lang="en-US" dirty="0"/>
              <a:t>	</a:t>
            </a:r>
          </a:p>
          <a:p>
            <a:pPr marL="0" indent="0">
              <a:buNone/>
            </a:pPr>
            <a:r>
              <a:rPr lang="en-US" b="1" dirty="0"/>
              <a:t>Features/Attributes:</a:t>
            </a:r>
          </a:p>
          <a:p>
            <a:r>
              <a:rPr lang="en-US" dirty="0"/>
              <a:t>Demographics( gender/ age/ family status,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r>
              <a:rPr lang="en-US" dirty="0"/>
              <a:t>Financial Standing (income, previous loan history, loan amount requested)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66652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EFA24-9E83-104D-AB65-1C9837C62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D198AE-F1AC-7040-96D3-9EEC00E24B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IN" dirty="0"/>
              <a:t>Determine the likelihood that a customer will default 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b="1" dirty="0"/>
              <a:t>Which core data mining task?</a:t>
            </a:r>
          </a:p>
          <a:p>
            <a:pPr marL="0" indent="0">
              <a:buNone/>
            </a:pPr>
            <a:r>
              <a:rPr lang="en-IN" dirty="0"/>
              <a:t>* Classification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b="1" dirty="0"/>
              <a:t>Which data mining method?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Logistic Regression with Lasso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Random Forest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Gradient Boosting Classifier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XG Boost Classifier 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165517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8C5715-5C1B-8E49-A6EB-16F523E302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 and 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B751AD-3AD2-F945-B199-C283076ACE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3730" y="1593273"/>
            <a:ext cx="9648584" cy="4449220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Hyper Parameter Tuning using Grid Search Cross Validation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Modelling using the best parameters.</a:t>
            </a:r>
          </a:p>
          <a:p>
            <a:r>
              <a:rPr lang="en-US" dirty="0"/>
              <a:t>Cross Validation in the training dataset.</a:t>
            </a:r>
          </a:p>
          <a:p>
            <a:r>
              <a:rPr lang="en-IN" dirty="0"/>
              <a:t>Holdout 34000 sample of observations. </a:t>
            </a:r>
          </a:p>
          <a:p>
            <a:pPr marL="0" indent="0">
              <a:buNone/>
            </a:pPr>
            <a:r>
              <a:rPr lang="en-IN" b="1" dirty="0"/>
              <a:t>Performance Metric to consider:</a:t>
            </a:r>
          </a:p>
          <a:p>
            <a:r>
              <a:rPr lang="en-IN" dirty="0"/>
              <a:t>1. Accuracy </a:t>
            </a:r>
          </a:p>
          <a:p>
            <a:r>
              <a:rPr lang="en-IN" dirty="0"/>
              <a:t>2. AUC</a:t>
            </a:r>
          </a:p>
          <a:p>
            <a:r>
              <a:rPr lang="en-IN" dirty="0"/>
              <a:t>3. Profit Maximization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777DB4-5E91-5149-8628-7B1DCD9C3A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617" y="1981345"/>
            <a:ext cx="3822700" cy="111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9213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448CC-EDDC-6242-9E40-9528EAD66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Evaluation: Cross Validation</a:t>
            </a:r>
            <a:endParaRPr lang="en-US" dirty="0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E1207524-FFD7-B548-86E2-15E7E0DCD6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98711" y="1825625"/>
            <a:ext cx="5594577" cy="4351338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14E9EBC-C5A4-4440-BF5A-AECDF27DFE5A}"/>
              </a:ext>
            </a:extLst>
          </p:cNvPr>
          <p:cNvSpPr txBox="1"/>
          <p:nvPr/>
        </p:nvSpPr>
        <p:spPr>
          <a:xfrm>
            <a:off x="3223635" y="6102225"/>
            <a:ext cx="47747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Hence, we will choose </a:t>
            </a:r>
            <a:r>
              <a:rPr lang="en-IN" b="1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XGBoost</a:t>
            </a:r>
            <a:r>
              <a:rPr lang="en-IN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Classifier model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8659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0B9FF-632D-084D-97B0-DB58FB8A4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Model Performance: Confusion Matrix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D5D1022-A0D4-C84F-861F-ABFB40BFC3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94230" y="1847056"/>
            <a:ext cx="5067300" cy="40386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424B85C-2B1C-6244-BB01-7DC4FC58DDEF}"/>
              </a:ext>
            </a:extLst>
          </p:cNvPr>
          <p:cNvSpPr txBox="1"/>
          <p:nvPr/>
        </p:nvSpPr>
        <p:spPr>
          <a:xfrm>
            <a:off x="6096000" y="2281306"/>
            <a:ext cx="6096000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rtl="0" fontAlgn="base"/>
            <a:r>
              <a:rPr lang="en-US" sz="2000" b="1" i="0" dirty="0">
                <a:solidFill>
                  <a:srgbClr val="2F549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True positive rate and false positive rate: </a:t>
            </a:r>
          </a:p>
          <a:p>
            <a:pPr algn="just" rtl="0" fontAlgn="base"/>
            <a:endParaRPr lang="en-US" sz="2000" b="1" dirty="0">
              <a:solidFill>
                <a:srgbClr val="2F549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 rtl="0" fontAlgn="base"/>
            <a:r>
              <a:rPr lang="en-US" sz="2000" b="0" i="0" dirty="0">
                <a:solidFill>
                  <a:srgbClr val="2F549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endParaRPr lang="en-US" sz="20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rtl="0" fontAlgn="base"/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𝐹𝑎𝑙𝑠𝑒 𝑝𝑜𝑠𝑖𝑡𝑖𝑣𝑒 𝑟𝑎𝑡𝑒 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= 0/(0+166102) = 0%.  </a:t>
            </a:r>
          </a:p>
          <a:p>
            <a:pPr rtl="0" fontAlgn="base"/>
            <a:r>
              <a:rPr lang="en-US" sz="20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</a:p>
          <a:p>
            <a:pPr rtl="0" fontAlgn="base"/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𝑇𝑟𝑢𝑒 𝑝𝑜𝑠𝑖𝑡𝑖𝑣𝑒 𝑟𝑎𝑡𝑒 =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12976/(12976+3244) = 80%  </a:t>
            </a:r>
          </a:p>
          <a:p>
            <a:pPr rtl="0" fontAlgn="base"/>
            <a:endParaRPr lang="en-US" sz="20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rtl="0" fontAlgn="base"/>
            <a:endParaRPr lang="en-US" sz="20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 rtl="0" fontAlgn="base"/>
            <a:r>
              <a:rPr lang="en-US" sz="20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As per the confusion matrix, we have a true positive rate of 80% and a false positive rate of 0%.  </a:t>
            </a:r>
          </a:p>
        </p:txBody>
      </p:sp>
    </p:spTree>
    <p:extLst>
      <p:ext uri="{BB962C8B-B14F-4D97-AF65-F5344CB8AC3E}">
        <p14:creationId xmlns:p14="http://schemas.microsoft.com/office/powerpoint/2010/main" val="27242633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43ADC2-D703-554E-93E8-C8CA59DA1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Model Performance: Cost-Benefit Matrix</a:t>
            </a:r>
            <a:endParaRPr lang="en-US" dirty="0"/>
          </a:p>
        </p:txBody>
      </p:sp>
      <p:pic>
        <p:nvPicPr>
          <p:cNvPr id="1026" name="Picture 2" descr="Table&#10;&#10;Description automatically generated">
            <a:extLst>
              <a:ext uri="{FF2B5EF4-FFF2-40B4-BE49-F238E27FC236}">
                <a16:creationId xmlns:a16="http://schemas.microsoft.com/office/drawing/2014/main" id="{9D156B67-E984-174F-923D-A513F0D1FBD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670" y="1690687"/>
            <a:ext cx="5646494" cy="1742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6DCAF28-B594-8642-87E2-68A857F38FFE}"/>
              </a:ext>
            </a:extLst>
          </p:cNvPr>
          <p:cNvSpPr txBox="1"/>
          <p:nvPr/>
        </p:nvSpPr>
        <p:spPr>
          <a:xfrm>
            <a:off x="972670" y="3632427"/>
            <a:ext cx="10119874" cy="346761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rtl="0" fontAlgn="base"/>
            <a:r>
              <a:rPr lang="en-US" sz="2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The average gain:</a:t>
            </a:r>
          </a:p>
          <a:p>
            <a:pPr rtl="0" fontAlgn="base"/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STIXGeneral-Italic" pitchFamily="2" charset="2"/>
              </a:rPr>
              <a:t>𝑠𝑢𝑚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STIXSizeOneSym" pitchFamily="2" charset="2"/>
              </a:rPr>
              <a:t>(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STIXGeneral-Italic" pitchFamily="2" charset="2"/>
              </a:rPr>
              <a:t>𝑅𝑒𝑣𝑒𝑛𝑢𝑒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STIXGeneral-Regular" pitchFamily="2" charset="2"/>
              </a:rPr>
              <a:t>−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STIXGeneral-Italic" pitchFamily="2" charset="2"/>
              </a:rPr>
              <a:t>𝑙𝑜𝑎𝑛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STIXGeneral" pitchFamily="2" charset="2"/>
              </a:rPr>
              <a:t> 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STIXGeneral-Italic" pitchFamily="2" charset="2"/>
              </a:rPr>
              <a:t>𝑎𝑚𝑜𝑢𝑛𝑡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STIXSizeOneSym" pitchFamily="2" charset="2"/>
              </a:rPr>
              <a:t>)/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STIXGeneral-Italic" pitchFamily="2" charset="2"/>
              </a:rPr>
              <a:t>𝑛𝑢𝑚𝑏𝑒𝑟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STIXGeneral" pitchFamily="2" charset="2"/>
              </a:rPr>
              <a:t> 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STIXGeneral-Italic" pitchFamily="2" charset="2"/>
              </a:rPr>
              <a:t>𝑜𝑓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STIXGeneral" pitchFamily="2" charset="2"/>
              </a:rPr>
              <a:t> 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STIXGeneral-Italic" pitchFamily="2" charset="2"/>
              </a:rPr>
              <a:t>𝑐𝑙𝑖𝑒𝑛𝑡 = </a:t>
            </a:r>
            <a:r>
              <a:rPr lang="en-US" b="0" i="0" dirty="0">
                <a:solidFill>
                  <a:srgbClr val="000000"/>
                </a:solidFill>
                <a:effectLst/>
                <a:latin typeface="WordVisi_MSFontService"/>
              </a:rPr>
              <a:t>434395</a:t>
            </a:r>
            <a:endParaRPr lang="en-US" sz="1800" b="0" i="0" u="none" strike="noStrike" dirty="0">
              <a:solidFill>
                <a:srgbClr val="000000"/>
              </a:solidFill>
              <a:effectLst/>
              <a:latin typeface="STIXGeneral-Italic" pitchFamily="2" charset="2"/>
            </a:endParaRPr>
          </a:p>
          <a:p>
            <a:pPr rtl="0" fontAlgn="base"/>
            <a:r>
              <a:rPr lang="en-US" sz="2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</a:t>
            </a:r>
            <a:endParaRPr lang="en-US" b="0" i="0" dirty="0">
              <a:solidFill>
                <a:srgbClr val="000000"/>
              </a:solidFill>
              <a:effectLst/>
              <a:latin typeface="Segoe UI" panose="020F0502020204030204" pitchFamily="34" charset="0"/>
            </a:endParaRPr>
          </a:p>
          <a:p>
            <a:pPr rtl="0" fontAlgn="base"/>
            <a:r>
              <a:rPr lang="en-US" sz="2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</a:t>
            </a:r>
            <a:endParaRPr lang="en-US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pPr rtl="0" fontAlgn="base"/>
            <a:r>
              <a:rPr lang="en-US" sz="2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The average loss:</a:t>
            </a:r>
          </a:p>
          <a:p>
            <a:pPr rtl="0" fontAlgn="base"/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STIXGeneral-Italic" pitchFamily="2" charset="2"/>
              </a:rPr>
              <a:t>𝑠𝑢𝑚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STIXSizeOneSym" pitchFamily="2" charset="2"/>
              </a:rPr>
              <a:t>(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STIXGeneral-Regular" pitchFamily="2" charset="2"/>
              </a:rPr>
              <a:t>−0.7×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STIXGeneral-Italic" pitchFamily="2" charset="2"/>
              </a:rPr>
              <a:t>𝐿𝑜𝑎𝑛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STIXGeneral" pitchFamily="2" charset="2"/>
              </a:rPr>
              <a:t> 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STIXGeneral-Italic" pitchFamily="2" charset="2"/>
              </a:rPr>
              <a:t>𝐴𝑚𝑜𝑢𝑛𝑡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STIXSizeOneSym" pitchFamily="2" charset="2"/>
              </a:rPr>
              <a:t>)/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STIXGeneral-Italic" pitchFamily="2" charset="2"/>
              </a:rPr>
              <a:t>𝑛𝑢𝑚𝑏𝑒𝑟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STIXGeneral" pitchFamily="2" charset="2"/>
              </a:rPr>
              <a:t> 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STIXGeneral-Italic" pitchFamily="2" charset="2"/>
              </a:rPr>
              <a:t>𝑜𝑓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STIXGeneral" pitchFamily="2" charset="2"/>
              </a:rPr>
              <a:t> 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STIXGeneral-Italic" pitchFamily="2" charset="2"/>
              </a:rPr>
              <a:t>𝑐𝑙𝑖𝑒𝑛𝑡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= -</a:t>
            </a:r>
            <a:r>
              <a:rPr lang="en-US" b="0" i="0" dirty="0">
                <a:solidFill>
                  <a:srgbClr val="000000"/>
                </a:solidFill>
                <a:effectLst/>
                <a:latin typeface="WordVisi_MSFontService"/>
              </a:rPr>
              <a:t>235677</a:t>
            </a:r>
          </a:p>
          <a:p>
            <a:pPr marL="228600">
              <a:lnSpc>
                <a:spcPts val="2000"/>
              </a:lnSpc>
            </a:pPr>
            <a:endParaRPr lang="en-US" dirty="0">
              <a:solidFill>
                <a:srgbClr val="000000"/>
              </a:solidFill>
              <a:latin typeface="WordVisi_MSFontService"/>
            </a:endParaRPr>
          </a:p>
          <a:p>
            <a:pPr marL="228600">
              <a:lnSpc>
                <a:spcPts val="2000"/>
              </a:lnSpc>
            </a:pPr>
            <a:r>
              <a:rPr lang="en-US" sz="1800" b="1" dirty="0">
                <a:solidFill>
                  <a:srgbClr val="000000"/>
                </a:solidFill>
                <a:effectLst/>
                <a:latin typeface="WordVisi_MSFontService"/>
                <a:ea typeface="Calibri" panose="020F0502020204030204" pitchFamily="34" charset="0"/>
                <a:cs typeface="Arial" panose="020B0604020202020204" pitchFamily="34" charset="0"/>
              </a:rPr>
              <a:t>Expected Profit:</a:t>
            </a:r>
          </a:p>
          <a:p>
            <a:pPr marL="228600">
              <a:lnSpc>
                <a:spcPts val="2000"/>
              </a:lnSpc>
            </a:pPr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[Expected profit per customer| Loan] = 235677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*</a:t>
            </a:r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Probability (Repayment) – 434395 * Probability (Default) 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28600">
              <a:lnSpc>
                <a:spcPts val="2000"/>
              </a:lnSpc>
            </a:pPr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 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rtl="0" fontAlgn="base"/>
            <a:endParaRPr lang="en-US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49972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DB96D8-7EEB-0B4C-8616-2A79EE0498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Visualizing Model Performance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97493A-A14B-F546-8635-F21EDF91F9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3730" y="1536615"/>
            <a:ext cx="2462551" cy="450020"/>
          </a:xfrm>
        </p:spPr>
        <p:txBody>
          <a:bodyPr>
            <a:normAutofit lnSpcReduction="10000"/>
          </a:bodyPr>
          <a:lstStyle/>
          <a:p>
            <a:r>
              <a:rPr lang="en-IN" dirty="0"/>
              <a:t>Profit Curves</a:t>
            </a:r>
          </a:p>
          <a:p>
            <a:endParaRPr lang="en-IN" dirty="0"/>
          </a:p>
          <a:p>
            <a:endParaRPr lang="en-US" dirty="0"/>
          </a:p>
        </p:txBody>
      </p:sp>
      <p:pic>
        <p:nvPicPr>
          <p:cNvPr id="2050" name="Picture 2" descr="Chart&#10;&#10;Description automatically generated">
            <a:extLst>
              <a:ext uri="{FF2B5EF4-FFF2-40B4-BE49-F238E27FC236}">
                <a16:creationId xmlns:a16="http://schemas.microsoft.com/office/drawing/2014/main" id="{80D52300-952B-A345-871B-602555A4B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3887" y="1986635"/>
            <a:ext cx="4644599" cy="4369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0EC7B15-68F1-9F48-B7FB-4E03F97F08BA}"/>
              </a:ext>
            </a:extLst>
          </p:cNvPr>
          <p:cNvSpPr txBox="1"/>
          <p:nvPr/>
        </p:nvSpPr>
        <p:spPr>
          <a:xfrm>
            <a:off x="7478972" y="2813074"/>
            <a:ext cx="4299045" cy="181588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>
            <a:spAutoFit/>
          </a:bodyPr>
          <a:lstStyle/>
          <a:p>
            <a:pPr rtl="0" fontAlgn="base"/>
            <a:r>
              <a:rPr lang="en-US" sz="2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What is the optimal threshold? </a:t>
            </a:r>
          </a:p>
          <a:p>
            <a:pPr rtl="0" fontAlgn="base"/>
            <a:endParaRPr lang="en-US" sz="20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rtl="0" fontAlgn="base"/>
            <a:r>
              <a:rPr lang="en-US" sz="1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Based on our analysis we recommend that the user picks a threshold of </a:t>
            </a:r>
            <a:r>
              <a:rPr lang="en-US" sz="18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0.4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to maximize their profit. This suggestion takes into account assumptions as stated.</a:t>
            </a:r>
            <a:endParaRPr lang="en-US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53648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1702</TotalTime>
  <Words>383</Words>
  <Application>Microsoft Macintosh PowerPoint</Application>
  <PresentationFormat>Widescreen</PresentationFormat>
  <Paragraphs>75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20" baseType="lpstr">
      <vt:lpstr>Arial</vt:lpstr>
      <vt:lpstr>Calibri</vt:lpstr>
      <vt:lpstr>Calibri Light</vt:lpstr>
      <vt:lpstr>Domine</vt:lpstr>
      <vt:lpstr>Segoe UI</vt:lpstr>
      <vt:lpstr>STIXGeneral</vt:lpstr>
      <vt:lpstr>STIXGeneral-Italic</vt:lpstr>
      <vt:lpstr>STIXGeneral-Regular</vt:lpstr>
      <vt:lpstr>STIXSizeOneSym</vt:lpstr>
      <vt:lpstr>WordVisi_MSFontService</vt:lpstr>
      <vt:lpstr>Office Theme</vt:lpstr>
      <vt:lpstr>Loan Default Case</vt:lpstr>
      <vt:lpstr>Business Understanding/Deployment</vt:lpstr>
      <vt:lpstr>Data Understanding/Preparation</vt:lpstr>
      <vt:lpstr>Modeling</vt:lpstr>
      <vt:lpstr>Steps and Evaluation</vt:lpstr>
      <vt:lpstr>Evaluation: Cross Validation</vt:lpstr>
      <vt:lpstr>Model Performance: Confusion Matrix</vt:lpstr>
      <vt:lpstr>Model Performance: Cost-Benefit Matrix</vt:lpstr>
      <vt:lpstr>Visualizing Model Performance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Keith Gruen</dc:creator>
  <cp:lastModifiedBy>Riddhima Bhagavatula</cp:lastModifiedBy>
  <cp:revision>21</cp:revision>
  <dcterms:created xsi:type="dcterms:W3CDTF">2017-07-13T12:17:30Z</dcterms:created>
  <dcterms:modified xsi:type="dcterms:W3CDTF">2023-02-04T21:13:30Z</dcterms:modified>
</cp:coreProperties>
</file>